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5" r:id="rId4"/>
    <p:sldId id="273" r:id="rId5"/>
    <p:sldId id="275" r:id="rId6"/>
    <p:sldId id="261" r:id="rId7"/>
    <p:sldId id="274" r:id="rId8"/>
    <p:sldId id="260" r:id="rId9"/>
    <p:sldId id="276" r:id="rId10"/>
    <p:sldId id="277" r:id="rId11"/>
    <p:sldId id="262" r:id="rId12"/>
    <p:sldId id="278" r:id="rId13"/>
    <p:sldId id="263" r:id="rId14"/>
    <p:sldId id="264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3A5B2"/>
    <a:srgbClr val="FF4D15"/>
    <a:srgbClr val="CC3300"/>
    <a:srgbClr val="FF3300"/>
    <a:srgbClr val="990099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53" autoAdjust="0"/>
    <p:restoredTop sz="94660"/>
  </p:normalViewPr>
  <p:slideViewPr>
    <p:cSldViewPr snapToGrid="0">
      <p:cViewPr>
        <p:scale>
          <a:sx n="100" d="100"/>
          <a:sy n="100" d="100"/>
        </p:scale>
        <p:origin x="-1002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B28EC9-1CA4-4EEE-A56A-C6C043B1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DCD3F0-0B33-4646-A12E-B47909B5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A1076E-A7AC-4DCF-82BC-5C522AE9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07F01A-79B9-4FE4-8140-8F79BF7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2F1CEF-B855-4E31-A330-F014AB6D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E4B9A28-5FEE-4010-8287-7EF509874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0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F4E9E3-0CFE-4FC8-ACCD-BE4BD48B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84AF2F-854E-4F38-9009-41D48C8FC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3AA5DE-F30E-4384-A2D7-EB21F900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A1ED75-9723-407F-83CC-ADCC384F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8658D5-DC23-4F82-B69C-81773D76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76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04BBBDF-9820-4204-9A50-5836A6059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F960C0-C00A-4F51-B071-29956CD60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68268B-90FB-41DE-AA82-F65A3EEF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BE1655-059D-411B-B85A-8751C44B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C252F9-FB10-4C82-BCDF-E91FA22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21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A55ACF-B200-48C3-9E58-FCE177AB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E8E913-B3B0-488B-876C-25CE09D1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BFBA0D-16D6-4558-9E7F-353EF921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FFF245-4EEE-4358-AC27-23C5FF8B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96D751-39E6-4AB2-8213-16AD4838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2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B87592-49CF-49E9-814E-82A6463D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82B7D4-E0B8-4A7C-BB9B-50DEB45A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BB1F59-9CFA-4BB6-8E28-7C65ECD6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B7D91-46EF-4306-B964-A9618DCD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B35EA-D63D-4A58-A6F2-B1E739F4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36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633BF1-2346-4F9D-BA11-3DC13A47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F4AF1F-1260-4208-87BC-A8591EA2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94A626-801A-41BD-A95C-877A1CA9F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4CC2F07-F1C4-415C-905C-EDCA3015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7DC4A9-EE00-4EC8-824C-CFC4CE7E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50FC77-6DB7-4D5B-9E6A-86368CCA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04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DD23D-4984-430D-B895-2B23B8D7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48B6B7-AC62-4E8B-9304-4452C2CB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0E6E0D6-DEA6-4592-A4DE-15362135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D3F9B36-08F5-488A-9B03-C685A1D9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00B3618-5205-413F-B3A3-036DFC098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BC3CF7B-24A9-4A47-99F1-4A3D348B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EE9368-E2B0-4CBE-9C1A-E03AEDED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61D7F47-3D29-4921-9E00-E7BB6885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0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63093D-C300-479C-8734-CCBF8F8B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B4F90F-8DDD-4ABF-93AC-6AC918AF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52B2C5-928F-4BF6-B294-1EBDBAD9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7C82A0A-F100-4A62-B7BD-7E2B11A9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56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E38B1C-BE3C-48AC-B9AE-55D290CD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6DDD3E-D237-4F80-8865-EC7C0D1A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97FF8B-4AC9-44BA-A309-B69CACBF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99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A18EF8-FEA3-4DD0-AD51-61B46458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AA484A-F38A-4145-B57F-925BF7E31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0FEB0D-E2FC-41B8-8A80-6C411717C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DE68248-6F3E-4FAB-A605-DF98AF25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E75A5D-CF69-408A-8F7A-BA4F6371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B91B6E-02D4-4194-A758-7CDA4C7C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7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8EAB19-B8E9-4865-8AAE-F335CF47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55B057F-1834-4E00-9313-08212A999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3ABF4A0-DA0F-4C77-9A32-A820B50D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543C6D-2B59-4BC1-8FC2-CCDE38C8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194ADA-B580-4196-B347-CA675A20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7E1E04-B4E0-4EAB-8F5B-F4C166DF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56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EB7FA-FFF1-4DCF-8246-77E886DD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274250-6DD6-4934-BA20-815CCA43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6A3546-1784-430D-A43A-BD987303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F4F7-FE49-4B3C-AF5A-0EBDF0D03B3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9BE767-5E55-42D5-BB23-0968FC3F5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A8DB02-12A1-4C79-BFD7-556AFA778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E6BBFDD-BE92-4D87-8A8D-3155F10C72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81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1D6D3C-2784-4D70-9D6F-CA32CC9E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4" y="5244564"/>
            <a:ext cx="7779303" cy="89508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Призер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конкурса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«Наставник в системе образования Самарской области – 2019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»,</a:t>
            </a:r>
            <a:b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номинации «Наставник в организации </a:t>
            </a:r>
            <a:b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дополнительного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 детей»</a:t>
            </a:r>
            <a:r>
              <a:rPr lang="en-US" sz="2000" b="1" i="1" dirty="0">
                <a:latin typeface="+mn-lt"/>
              </a:rPr>
              <a:t/>
            </a:r>
            <a:br>
              <a:rPr lang="en-US" sz="2000" b="1" i="1" dirty="0">
                <a:latin typeface="+mn-lt"/>
              </a:rPr>
            </a:br>
            <a:endParaRPr lang="ru-RU" sz="2000" b="1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298" y="1036725"/>
            <a:ext cx="74330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«Наставничество» в 2024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номинация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«Лучшие практики наставничества»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954" y="2761662"/>
            <a:ext cx="692178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prstClr val="black"/>
                </a:solidFill>
                <a:ea typeface="+mj-ea"/>
                <a:cs typeface="+mj-cs"/>
              </a:rPr>
              <a:t>Марися</a:t>
            </a:r>
            <a:r>
              <a:rPr lang="ru-RU" sz="4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b="1" dirty="0" err="1">
                <a:solidFill>
                  <a:prstClr val="black"/>
                </a:solidFill>
                <a:ea typeface="+mj-ea"/>
                <a:cs typeface="+mj-cs"/>
              </a:rPr>
              <a:t>Шагисултановна</a:t>
            </a:r>
            <a:r>
              <a:rPr lang="ru-RU" sz="40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prstClr val="black"/>
                </a:solidFill>
                <a:ea typeface="+mj-ea"/>
                <a:cs typeface="+mj-cs"/>
              </a:rPr>
              <a:t>РИЗАЕВА </a:t>
            </a:r>
            <a:r>
              <a:rPr lang="ru-RU" sz="4000" b="1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методист СП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ГБОУ СОШ №14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Сызрань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Кабинет 17\Downloads\image-24-10-24-09-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75" b="12348"/>
          <a:stretch/>
        </p:blipFill>
        <p:spPr bwMode="auto">
          <a:xfrm>
            <a:off x="6933063" y="1514901"/>
            <a:ext cx="5149755" cy="5343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4" y="6095198"/>
            <a:ext cx="1906530" cy="5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78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7224" y="664368"/>
            <a:ext cx="10648951" cy="5148263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Считаю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что правильно выбранные формы методического сопровождения, позволили начинающему специалисту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наиболее полно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раскрыть свои творческие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способности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организаторские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возможности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повысить свою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профессиональную компетентность.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Молодым педагогам еще многому предстоит научиться, а, мы - наставники, будем всегда рядом, ведь не зря говорится: «Учитель, воспитай ученика, чтоб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было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у кого потом учиться».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				</a:t>
            </a:r>
            <a:endParaRPr lang="ru-RU" dirty="0"/>
          </a:p>
        </p:txBody>
      </p:sp>
      <p:pic>
        <p:nvPicPr>
          <p:cNvPr id="2050" name="Picture 2" descr="C:\Users\Кабинет 17\Downloads\конференция работников системы дополнительного образования детей Самарской области «Современное дополнительное образование детей новые цели и возможности» 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45" t="18694" r="6878" b="9101"/>
          <a:stretch/>
        </p:blipFill>
        <p:spPr bwMode="auto">
          <a:xfrm>
            <a:off x="542925" y="2714088"/>
            <a:ext cx="4248150" cy="278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3950" y="2676525"/>
            <a:ext cx="6362700" cy="315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</a:pP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«Уча – учусь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!» - </a:t>
            </a:r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 это мое кредо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!</a:t>
            </a: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Перенимая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опыт у молодых, я тоже становлюсь энергичнее, проявляя свои творческие способности. Так, в 2019 году на областном конкурсе «Наставник в системе образования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Самарской области» я стала призером в номинации «Наставник в организации дополнительного образования детей».</a:t>
            </a:r>
            <a:endParaRPr lang="ru-RU" sz="20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2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9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6531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Отзывы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 работе </a:t>
            </a:r>
            <a:r>
              <a:rPr kumimoji="0" lang="ru-RU" sz="36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Мариси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Шагисултановны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абинет 17\Downloads\image-24-10-24-01-3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25" b="13285"/>
          <a:stretch/>
        </p:blipFill>
        <p:spPr bwMode="auto">
          <a:xfrm>
            <a:off x="0" y="1032112"/>
            <a:ext cx="2160000" cy="1662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абинет 17\Downloads\image-24-10-24-01-36-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59" b="8338"/>
          <a:stretch/>
        </p:blipFill>
        <p:spPr bwMode="auto">
          <a:xfrm>
            <a:off x="0" y="4727278"/>
            <a:ext cx="2160000" cy="1723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абинет 17\Downloads\image-24-10-24-01-36-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02"/>
          <a:stretch/>
        </p:blipFill>
        <p:spPr bwMode="auto">
          <a:xfrm>
            <a:off x="0" y="2707348"/>
            <a:ext cx="2160000" cy="1889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19869" y="2895600"/>
            <a:ext cx="9307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«Я очень горжусь тем, что в нашем учреждении создана система работы по оказанию помощи молодым специалистам в их профессиональном становлении. Тандем наставника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Ризаевой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Мариси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Шагисултановны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молодого педагога Бочкаревой Марии является одним из ярких примеров эффективного взаимодействия».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Е.Е. Каткова, заместитель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руководителя по УВР 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ГБОУ СОШ № 14 г.о. Сызрань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871" y="4572000"/>
            <a:ext cx="9307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«У </a:t>
            </a:r>
            <a:r>
              <a:rPr lang="ru-RU" b="1" i="1" dirty="0" err="1">
                <a:latin typeface="Times New Roman"/>
                <a:ea typeface="Times New Roman"/>
              </a:rPr>
              <a:t>Мариси</a:t>
            </a: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b="1" i="1" dirty="0" err="1">
                <a:latin typeface="Times New Roman"/>
                <a:ea typeface="Times New Roman"/>
              </a:rPr>
              <a:t>Шагисултановны</a:t>
            </a:r>
            <a:r>
              <a:rPr lang="ru-RU" b="1" i="1" dirty="0">
                <a:latin typeface="Times New Roman"/>
                <a:ea typeface="Times New Roman"/>
              </a:rPr>
              <a:t> я, как и многие педагоги, консультируюсь по важным вопросам мониторинга, планирования, проведения открытых занятий. Несмотря на свою огромную занятость, </a:t>
            </a:r>
            <a:r>
              <a:rPr lang="ru-RU" b="1" i="1" dirty="0" err="1">
                <a:latin typeface="Times New Roman"/>
                <a:ea typeface="Times New Roman"/>
              </a:rPr>
              <a:t>Марися</a:t>
            </a: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b="1" i="1" dirty="0" err="1">
                <a:latin typeface="Times New Roman"/>
                <a:ea typeface="Times New Roman"/>
              </a:rPr>
              <a:t>Шагисултановна</a:t>
            </a:r>
            <a:r>
              <a:rPr lang="ru-RU" b="1" i="1" dirty="0">
                <a:latin typeface="Times New Roman"/>
                <a:ea typeface="Times New Roman"/>
              </a:rPr>
              <a:t> успевает уделить должное внимание всем педагогам. Театр танца «Фри-степ», в свою очередь, под руководством Марии Бочкаревой, участвует во многих авторских </a:t>
            </a:r>
            <a:r>
              <a:rPr lang="ru-RU" b="1" i="1" dirty="0" smtClean="0">
                <a:latin typeface="Times New Roman"/>
                <a:ea typeface="Times New Roman"/>
              </a:rPr>
              <a:t>постановках. </a:t>
            </a:r>
            <a:r>
              <a:rPr lang="ru-RU" b="1" i="1" dirty="0">
                <a:latin typeface="Times New Roman"/>
                <a:ea typeface="Times New Roman"/>
              </a:rPr>
              <a:t>Мы вместе – отсюда и результаты</a:t>
            </a:r>
            <a:r>
              <a:rPr lang="ru-RU" b="1" i="1" dirty="0" smtClean="0">
                <a:latin typeface="Times New Roman"/>
                <a:ea typeface="Times New Roman"/>
              </a:rPr>
              <a:t>!».                                                      </a:t>
            </a:r>
            <a:r>
              <a:rPr lang="ru-RU" sz="1600" i="1" dirty="0" smtClean="0">
                <a:latin typeface="Times New Roman"/>
                <a:ea typeface="Times New Roman"/>
              </a:rPr>
              <a:t>М.Г</a:t>
            </a:r>
            <a:r>
              <a:rPr lang="ru-RU" sz="1600" i="1" dirty="0" smtClean="0">
                <a:latin typeface="Times New Roman"/>
                <a:ea typeface="Times New Roman"/>
              </a:rPr>
              <a:t>. </a:t>
            </a:r>
            <a:r>
              <a:rPr lang="ru-RU" sz="1600" i="1" dirty="0" err="1" smtClean="0">
                <a:latin typeface="Times New Roman"/>
                <a:ea typeface="Times New Roman"/>
              </a:rPr>
              <a:t>Клабукова</a:t>
            </a:r>
            <a:r>
              <a:rPr lang="ru-RU" sz="1600" i="1" dirty="0" smtClean="0">
                <a:latin typeface="Times New Roman"/>
                <a:ea typeface="Times New Roman"/>
              </a:rPr>
              <a:t>, </a:t>
            </a:r>
            <a:r>
              <a:rPr lang="ru-RU" sz="1600" i="1" dirty="0">
                <a:latin typeface="Times New Roman"/>
                <a:ea typeface="Times New Roman"/>
              </a:rPr>
              <a:t>заместитель руководителя </a:t>
            </a:r>
            <a:endParaRPr lang="ru-RU" sz="1600" i="1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Times New Roman"/>
              </a:rPr>
              <a:t>по досуговой деятельности СП </a:t>
            </a:r>
            <a:r>
              <a:rPr lang="ru-RU" sz="1600" i="1" dirty="0" err="1">
                <a:latin typeface="Times New Roman"/>
                <a:ea typeface="Times New Roman"/>
              </a:rPr>
              <a:t>ДТДиМ</a:t>
            </a:r>
            <a:r>
              <a:rPr lang="ru-RU" sz="1600" i="1" dirty="0">
                <a:latin typeface="Times New Roman"/>
                <a:ea typeface="Times New Roman"/>
              </a:rPr>
              <a:t> ГБОУ СОШ </a:t>
            </a:r>
            <a:r>
              <a:rPr lang="ru-RU" sz="1600" i="1" dirty="0" smtClean="0">
                <a:latin typeface="Times New Roman"/>
                <a:ea typeface="Times New Roman"/>
              </a:rPr>
              <a:t>№ </a:t>
            </a:r>
            <a:r>
              <a:rPr lang="ru-RU" sz="1600" i="1" dirty="0">
                <a:latin typeface="Times New Roman"/>
                <a:ea typeface="Times New Roman"/>
              </a:rPr>
              <a:t>14 г.о. Сызрань</a:t>
            </a:r>
          </a:p>
          <a:p>
            <a:pPr algn="r">
              <a:spcAft>
                <a:spcPts val="0"/>
              </a:spcAft>
            </a:pPr>
            <a:endParaRPr lang="ru-RU" sz="1200" b="1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9300" y="1143001"/>
            <a:ext cx="9251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«Я, как руководитель Дворца творчества, всецело поддерживаю систему наставничества, как одну из самых надежных в становлении молодых педагогов. </a:t>
            </a:r>
            <a:r>
              <a:rPr lang="ru-RU" b="1" i="1" dirty="0" err="1">
                <a:latin typeface="Times New Roman"/>
                <a:ea typeface="Times New Roman"/>
              </a:rPr>
              <a:t>Марися</a:t>
            </a: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b="1" i="1" dirty="0" err="1">
                <a:latin typeface="Times New Roman"/>
                <a:ea typeface="Times New Roman"/>
              </a:rPr>
              <a:t>Ризаева</a:t>
            </a:r>
            <a:r>
              <a:rPr lang="ru-RU" b="1" i="1" dirty="0">
                <a:latin typeface="Times New Roman"/>
                <a:ea typeface="Times New Roman"/>
              </a:rPr>
              <a:t> и Мария Бочкарева работают в одной связке, как настоящие партнеры. Это помогает не только им, но и всему нашему коллективу, покорять новые высоты</a:t>
            </a:r>
            <a:r>
              <a:rPr lang="ru-RU" b="1" i="1" dirty="0" smtClean="0">
                <a:latin typeface="Times New Roman"/>
                <a:ea typeface="Times New Roman"/>
              </a:rPr>
              <a:t>».                                                                                 </a:t>
            </a:r>
            <a:r>
              <a:rPr lang="ru-RU" sz="1600" i="1" dirty="0" smtClean="0">
                <a:effectLst/>
                <a:latin typeface="Times New Roman"/>
                <a:ea typeface="Times New Roman"/>
              </a:rPr>
              <a:t>П.А</a:t>
            </a:r>
            <a:r>
              <a:rPr lang="ru-RU" sz="1600" i="1" dirty="0" smtClean="0">
                <a:effectLst/>
                <a:latin typeface="Times New Roman"/>
                <a:ea typeface="Times New Roman"/>
              </a:rPr>
              <a:t>. Фролов, </a:t>
            </a:r>
            <a:r>
              <a:rPr lang="ru-RU" sz="1600" i="1" dirty="0">
                <a:latin typeface="Times New Roman"/>
                <a:ea typeface="Times New Roman"/>
              </a:rPr>
              <a:t>руководитель СП </a:t>
            </a:r>
            <a:r>
              <a:rPr lang="ru-RU" sz="1600" i="1" dirty="0" err="1">
                <a:latin typeface="Times New Roman"/>
                <a:ea typeface="Times New Roman"/>
              </a:rPr>
              <a:t>ДТДиМ</a:t>
            </a:r>
            <a:r>
              <a:rPr lang="ru-RU" sz="1600" i="1" dirty="0">
                <a:latin typeface="Times New Roman"/>
                <a:ea typeface="Times New Roman"/>
              </a:rPr>
              <a:t> </a:t>
            </a:r>
            <a:endParaRPr lang="ru-RU" sz="1600" i="1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Times New Roman"/>
              </a:rPr>
              <a:t>ГБОУ </a:t>
            </a:r>
            <a:r>
              <a:rPr lang="ru-RU" sz="1600" i="1" dirty="0">
                <a:latin typeface="Times New Roman"/>
                <a:ea typeface="Times New Roman"/>
              </a:rPr>
              <a:t>СОШ </a:t>
            </a:r>
            <a:r>
              <a:rPr lang="ru-RU" sz="1600" i="1" dirty="0" smtClean="0">
                <a:latin typeface="Times New Roman"/>
                <a:ea typeface="Times New Roman"/>
              </a:rPr>
              <a:t>№ </a:t>
            </a:r>
            <a:r>
              <a:rPr lang="ru-RU" sz="1600" i="1" dirty="0">
                <a:latin typeface="Times New Roman"/>
                <a:ea typeface="Times New Roman"/>
              </a:rPr>
              <a:t>14 г.о. Сызрань</a:t>
            </a:r>
          </a:p>
          <a:p>
            <a:pPr algn="r">
              <a:spcAft>
                <a:spcPts val="0"/>
              </a:spcAft>
            </a:pPr>
            <a:endParaRPr lang="ru-RU" sz="1200" b="1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2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бинет 17\Desktop\НАСТАВНИК область\ГРАМОТЫ РИЗАЕВА\image-24-10-24-03-33-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6619"/>
            <a:ext cx="3327424" cy="477163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бинет 17\Desktop\НАСТАВНИК область\ГРАМОТЫ РИЗАЕВА\image-24-10-24-03-33-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00149"/>
            <a:ext cx="3542752" cy="518048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Кабинет 17\Desktop\НАСТАВНИК область\ГРАМОТЫ РИЗАЕВА\image-24-10-24-03-32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42900"/>
            <a:ext cx="3200400" cy="4579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Пользователь\Desktop\СКАН ДИПЛОМОВ\image-25-10-24-02-32-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424" y="1476375"/>
            <a:ext cx="3324225" cy="4972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49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абинет 17\Desktop\НАСТАВНИК область\ГРАМОТЫ РИЗАЕВА\image-24-10-24-03-33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73" y="495300"/>
            <a:ext cx="3189952" cy="4619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бинет 17\Desktop\НАСТАВНИК область\ГРАМОТЫ РИЗАЕВА\image-24-10-24-03-33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47675"/>
            <a:ext cx="3157215" cy="4454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абинет 17\Desktop\НАСТАВНИК область\ГРАМОТЫ РИЗАЕВА\image-24-10-24-03-33-8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70" y="1890713"/>
            <a:ext cx="3332831" cy="4757737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Кабинет 17\Desktop\НАСТАВНИК область\ГРАМОТЫ РИЗАЕВА\image-24-10-24-03-33-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56" y="1873364"/>
            <a:ext cx="3366669" cy="4803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31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57" y="5491897"/>
            <a:ext cx="25844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C:\Users\Кабинет 17\Desktop\НАСТАВНИК область\ГРАМОТЫ РИЗАЕВА\image-24-10-24-03-33-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8196"/>
            <a:ext cx="2886074" cy="461672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абинет 17\Downloads\image-24-10-24-04-2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8750" y="2440214"/>
            <a:ext cx="2676526" cy="4302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Кабинет 17\Desktop\НАСТАВНИК область\ГРАМОТЫ РИЗАЕВА\image-24-10-24-03-33-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80974"/>
            <a:ext cx="2800350" cy="410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Кабинет 17\Desktop\НАСТАВНИК область\ГРАМОТЫ РИЗАЕВА\image-24-10-24-03-3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785136"/>
            <a:ext cx="3048000" cy="435157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Кабинет 17\Desktop\НАСТАВНИК область\ГРАМОТЫ РИЗАЕВА\image-24-10-24-03-3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4" y="2819400"/>
            <a:ext cx="2899589" cy="3849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66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819150"/>
            <a:ext cx="10429875" cy="5357813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как педагога-наставника способствовала  профессиональной  и личностной  самореализации молодого специалиста Марии Бочкаревой,  а также оказала ей помощь в самоорганизации, самоанализе и повышении  профессиональной компетентности.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Конечно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делюсь опытом не с одним педагогом, а, значит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должна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подход к разным людям, разработать для каждого из них  свою оригинальную модель общения.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моей подопечной  еще многому предстоит научиться. Все, что  знаю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конечно, передаю молодому поколению, ведь для этого мы и живем. В свою очередь от них 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заряжаюсь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энергией молодости.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единомышленники, мы те, кто учит и воспитывает, видит цель и достигает ее.  Мы - разных национальностей, но мы - вместе!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совместной работе, я вижу движение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вперед!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4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 17\Desktop\НАСТАВНИК область\ГРАМОТЫ РИЗАЕВА\image-24-10-24-03-33-9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6" y="152400"/>
            <a:ext cx="4658594" cy="6597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Кабинет 17\Downloads\image-24-10-24-01-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08" y="152400"/>
            <a:ext cx="4244742" cy="6597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0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1142" y="1371600"/>
            <a:ext cx="769695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Областная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конференция работников системы дополнительного образования детей «Современное дополнительное образование детей: новые цели и возможности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(2021г.)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Областное методическое объединение методистов опорных центров дополнительного образования детей (2022г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-Форум «Воспитание со смыслом» в рамках областной стажерской площадки «Воспитание как приоритет современного дополнительного образования детей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2023г.)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стажерской площадки «Эффективные практики выявления, поддержки и развития талантливых детей: из опыта работы образцовых коллективов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(2023г.)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Закрытие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стажерской площадки «Ярмарка педагогических идей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(2023г.)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фото мое семинары, конференции\1693309357488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29637" y="10308267"/>
            <a:ext cx="24384000" cy="18288000"/>
          </a:xfrm>
          <a:prstGeom prst="rect">
            <a:avLst/>
          </a:prstGeom>
          <a:noFill/>
        </p:spPr>
      </p:pic>
      <p:pic>
        <p:nvPicPr>
          <p:cNvPr id="8" name="Рисунок 7" descr="C:\Users\Пользователь\Desktop\фото мое семинары, конференции\1693309357488-scal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45" y="1815383"/>
            <a:ext cx="3156098" cy="25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875" y="4724401"/>
            <a:ext cx="110791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Провожу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опытом работы со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слушателями курсов повышения квалификации «Образование: взгляд в будущее» на базе ГБОУ ДПО ЦПК «Ресурсный центр» г.о. Сызрань Самарской области (2020-2022гг). 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Являюсь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членом жюри областного  конкурса «Наставник в системе образования Самарской области» в номинации «Наставник в организации дополнительного образования»  (2020-2022гг).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педагогический опыт включен  в региональный банк лучших практик  дополнительного образования детей в РМЦ Самарской области (2022-2023гг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91886" y="649431"/>
            <a:ext cx="109401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Новыми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идеями, </a:t>
            </a:r>
            <a:r>
              <a:rPr lang="ru-RU" sz="1700" dirty="0" smtClean="0">
                <a:solidFill>
                  <a:srgbClr val="040C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методами, результатами опыта </a:t>
            </a:r>
            <a:r>
              <a:rPr lang="ru-RU" sz="1700" dirty="0" smtClean="0">
                <a:solidFill>
                  <a:srgbClr val="040C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своей работы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делюсь на совещаниях, педсоветах, окружных и областных семинарах, стажерских площадках,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конференциях, выступая в </a:t>
            </a:r>
            <a:r>
              <a:rPr lang="ru-RU" sz="17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роли спикера и публикуюсь в печатных изданиях: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429000"/>
            <a:ext cx="11095263" cy="108585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Наставничество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искусство передачи знаний, опыта, поддержки другому человеку, который находится на пути своего профессионального и личностного роста. Наставник становится проводником, который помогает своему подопечному раскрыть потенциал, обрести уверенность и найти свой путь.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4991100"/>
            <a:ext cx="11149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стало продолжением моего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собственного развития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Всегда стремилась учиться новому, искать ответы на сложные вопросы и делиться своими открытиями с окружающими.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Однажды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поняла, что накопленные знания и опыт могут быть полезны другим.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446311" y="1067625"/>
            <a:ext cx="777240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Мой общий педагогический  стаж работы 42 года,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28 лет работала учителем в школе.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Я привыкла работать в команде.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команда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мои педагоги: молодые и опытные.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перенимаем  опыт друг у друга, не стесняясь учиться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молодежи. Ведь они и есть наше будущее.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Пользователь\Desktop\фото мое семинары, конференции\image-18-11-22-12-18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1" y="653143"/>
            <a:ext cx="3254828" cy="2764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9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81D6D3C-2784-4D70-9D6F-CA32CC9E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52" y="593529"/>
            <a:ext cx="10987823" cy="56358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            Современный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педагог должен быть ответственным, мобильным, </a:t>
            </a:r>
            <a:endParaRPr lang="ru-RU" sz="22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                    способным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нестандартным трудовым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действиям,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                          самостоятельным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в принятии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решений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Практики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которые я использую в своей работе, помогают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создать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продуктивную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атмосферу для развития и роста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подопечных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способствуя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их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успешной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адаптации и достижению поставленных целей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Приведу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конкретный пример: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Дворце творчества г.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о.Сызрань работает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молодой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педагог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Бочкарева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Мария.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Она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бывшая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воспитанница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нашего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учреждения, а сегодня сама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дипломированный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педагог театра танца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Фри-степ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Приказом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учреждения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была назначена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наставником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этого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молодого педагога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Совсем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 простая задача: помочь молодому специалисту раскрыть свой творческий потенциал, научить элементарным вещам – работать с документацией, различать программу и календарно-тематическое планирование, ознакомить с нормативно-правовыми документами,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а  главное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быть рядом и чуточку впереди.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74" y="6048665"/>
            <a:ext cx="1803116" cy="5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Кабинет 17\Downloads\image-24-10-24-11-1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8" t="4450" r="12236" b="13435"/>
          <a:stretch/>
        </p:blipFill>
        <p:spPr bwMode="auto">
          <a:xfrm>
            <a:off x="9492112" y="606325"/>
            <a:ext cx="2197290" cy="2402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7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447800"/>
            <a:ext cx="10972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2200" b="1" dirty="0">
                <a:latin typeface="Times New Roman"/>
                <a:ea typeface="Times New Roman"/>
              </a:rPr>
              <a:t>Согласно Положению о наставничестве в мои обязанности входило: </a:t>
            </a:r>
            <a:r>
              <a:rPr lang="ru-RU" sz="2200" dirty="0">
                <a:latin typeface="Times New Roman"/>
                <a:ea typeface="Times New Roman"/>
              </a:rPr>
              <a:t>оказание помощи в овладении педагогической профессией, практическими приемами и способами качественного проведения занятий. 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lvl="0" algn="just">
              <a:buClr>
                <a:srgbClr val="31B6FD"/>
              </a:buClr>
              <a:buSzPct val="100000"/>
            </a:pPr>
            <a:endParaRPr lang="ru-RU" sz="2200" dirty="0" smtClean="0">
              <a:latin typeface="Times New Roman"/>
              <a:ea typeface="Times New Roman"/>
            </a:endParaRPr>
          </a:p>
          <a:p>
            <a:pPr lvl="0" algn="ctr">
              <a:buClr>
                <a:srgbClr val="31B6FD"/>
              </a:buClr>
              <a:buSzPct val="100000"/>
            </a:pPr>
            <a:r>
              <a:rPr lang="ru-RU" sz="2200" b="1" dirty="0" smtClean="0">
                <a:latin typeface="Times New Roman"/>
                <a:ea typeface="Times New Roman"/>
              </a:rPr>
              <a:t>Для этого был </a:t>
            </a:r>
            <a:r>
              <a:rPr lang="ru-RU" sz="2200" b="1" dirty="0">
                <a:latin typeface="Times New Roman"/>
                <a:ea typeface="Times New Roman"/>
              </a:rPr>
              <a:t>разработан ряд мероприятий, который включал</a:t>
            </a:r>
            <a:r>
              <a:rPr lang="ru-RU" sz="2200" b="1" dirty="0" smtClean="0">
                <a:latin typeface="Times New Roman"/>
                <a:ea typeface="Times New Roman"/>
              </a:rPr>
              <a:t>:</a:t>
            </a:r>
          </a:p>
          <a:p>
            <a:pPr lvl="0">
              <a:buClr>
                <a:srgbClr val="31B6FD"/>
              </a:buClr>
              <a:buSzPct val="100000"/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плана работы наставника с молодым специалистом на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31B6FD"/>
              </a:buClr>
              <a:buSzPct val="100000"/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комплекта диагностических материалов для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выявления профессиональных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затруднений молодого педагога;</a:t>
            </a:r>
          </a:p>
          <a:p>
            <a:pPr lvl="0">
              <a:buClr>
                <a:srgbClr val="31B6FD"/>
              </a:buClr>
              <a:buSzPct val="100000"/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для организации работы;</a:t>
            </a:r>
          </a:p>
          <a:p>
            <a:pPr lvl="0">
              <a:buClr>
                <a:srgbClr val="31B6FD"/>
              </a:buClr>
              <a:buSzPct val="100000"/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«Дорожной карты» профессионального развития педагога;</a:t>
            </a:r>
          </a:p>
          <a:p>
            <a:pPr lvl="0">
              <a:buClr>
                <a:srgbClr val="31B6FD"/>
              </a:buClr>
              <a:buSzPct val="100000"/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мониторинга всего периода профессиональных адаптаций педагога и разработка рекомендаций по дальнейшей работе;</a:t>
            </a:r>
          </a:p>
          <a:p>
            <a:pPr lvl="0">
              <a:buClr>
                <a:srgbClr val="31B6FD"/>
              </a:buClr>
              <a:buSzPct val="100000"/>
              <a:buFont typeface="Wingdings" pitchFamily="2" charset="2"/>
              <a:buChar char="ü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результатов работы и обзор опыта работы по наставничеству.</a:t>
            </a:r>
          </a:p>
        </p:txBody>
      </p:sp>
      <p:pic>
        <p:nvPicPr>
          <p:cNvPr id="3" name="Picture 5" descr="C:\Users\Кабинет 17\Desktop\Hand-Up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81001"/>
            <a:ext cx="1824738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39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96" y="647701"/>
            <a:ext cx="10515600" cy="53149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	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Были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разработаны и проведены диагностики путем собеседования и анкетирования, посещались занятия молодого специалиста, большое внимание уделялось использованию на занятиях современных технологий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 Реализуя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метод проекта, создавались проблемные ситуации, которые молодой педагог раскрывал с применением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здоровьесберегающих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игровых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современных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компьютерных технологий. В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месте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Марией - получали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новые знания.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	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соответствии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«Дорожной карты»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профессионального развития педагогического работника была организована работа по трем направлениям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методическая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работа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повышение квалификации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участие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воспитанников в конкурсах, конференциях и других мероприятиях различного уровня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разделе «Методическая работа» педагогу оказывалась помощь в изучении нормативно-правовой базы и в составлении календарно-тематического плана к программе театра танца «Фри-степ». Данная программа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апробирована и</a:t>
            </a:r>
            <a:r>
              <a:rPr lang="ru-RU" sz="2000" dirty="0" smtClean="0"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реализуется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более 3-х лет. Для её полноценной реализации применяются разные формы и методы преподавания.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296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250" y="438150"/>
            <a:ext cx="10980111" cy="371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	Мария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Бочкарева - активный участник методических объединений Дворца, и уже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 первого года работы в учреждении, вошла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творческие группы по организации и проведении конкурсов, таких как: городской этап областного фестиваля – конкурса детского и юношеского творчества «Символы великой России» и зональный этап областного конкурса хореографического искусства «Зимняя сказка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	</a:t>
            </a:r>
            <a:endParaRPr lang="ru-RU" sz="1600" dirty="0">
              <a:ea typeface="Times New Roman"/>
              <a:cs typeface="Times New Roman"/>
            </a:endParaRPr>
          </a:p>
        </p:txBody>
      </p:sp>
      <p:pic>
        <p:nvPicPr>
          <p:cNvPr id="4098" name="Picture 2" descr="C:\Users\Кабинет 17\Downloads\image-24-10-24-12-58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27" t="2622" b="22526"/>
          <a:stretch/>
        </p:blipFill>
        <p:spPr bwMode="auto">
          <a:xfrm>
            <a:off x="228601" y="2057399"/>
            <a:ext cx="2743200" cy="1946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4753" y="1609725"/>
            <a:ext cx="8295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с молодым педагогом готовим выступления к семинарам, учимся делать оригинальным и интересным для слушателя. Пройдя обучение на семинарах и в областной Школе молодого педагога, Мария Павловна, успешно провела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стажерской площадке «Культура здоровья, как фактор формирования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среды в образовательном учреждении» (2016г.), выступила на областном семинаре на тему «Искусство театра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социализации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обучающихся» (2018г.) и на областной научно-практической конференции «Современные технологии в социализации обучающихся. Из опыта работы педагогов Самарской области» (2019г.). Её работа опубликована в областном электронном сборнике.</a:t>
            </a:r>
          </a:p>
        </p:txBody>
      </p:sp>
      <p:pic>
        <p:nvPicPr>
          <p:cNvPr id="1026" name="Picture 2" descr="C:\Users\Кабинет 17\Downloads\Web-Форум в рамках Стажерской площадки 2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60"/>
          <a:stretch/>
        </p:blipFill>
        <p:spPr bwMode="auto">
          <a:xfrm>
            <a:off x="8810625" y="4435519"/>
            <a:ext cx="2658923" cy="1841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250" y="4399043"/>
            <a:ext cx="8478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Педагог вместе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 воспитанниками ежегодно принимает участие в Молодежном Форуме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iВолга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», умело раскрывая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большому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числу слушателей свои оригинальные планы и проекты. Так, в 2017 году она представляла социальный Арт – проект «Стены» в смене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Культурный БУМ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!».</a:t>
            </a:r>
            <a:r>
              <a:rPr lang="ru-RU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проектам М.П. Бочкаревой проявляют интерес представители общественности, руководства и молодежных организаций города. В рамках молодежного городского форума «Будь успешным» проект «Моя инициатива на благо города» стал победителем.</a:t>
            </a:r>
            <a:endParaRPr lang="ru-RU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0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68" y="1686511"/>
            <a:ext cx="10938948" cy="28066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Несмотря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 успехи, молодой специалист должен постоянно повышать свой образовательный уровень. По моему совету для педагога были подобраны курсы повышения квалификации, которые она успешно прошла.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	В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течение трёх лет работы Мария Павловна принимала активное участие в конкурсах профессионального мастерства, где достигла следующих результатов: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4868" y="645893"/>
            <a:ext cx="100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наставляемого в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конкурсах 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мастерства</a:t>
            </a:r>
            <a:endParaRPr lang="ru-RU" sz="3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Кабинет 17\Downloads\DSC_5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295650"/>
            <a:ext cx="1872938" cy="269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568" y="3552825"/>
            <a:ext cx="9052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2016 г.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– победитель окружного этапа XIII областного конкурса педагогического мастерства работников дополнительного образования детей «Сердце отдаю детям».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2018г.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призер окружного этапа XV областного конкурса педагогического мастерства работников дополнительного образования детей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Сердце отдаю детям». 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2019г. -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победитель XV областного конкурса педагогического мастерства работников дополнительного образования детей «Сердце отдаю детям».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1250</Words>
  <Application>Microsoft Office PowerPoint</Application>
  <PresentationFormat>Произвольный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Призер конкурса  «Наставник в системе образования Самарской области – 2019», в номинации «Наставник в организации  дополнительного образования детей»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</cp:lastModifiedBy>
  <cp:revision>98</cp:revision>
  <dcterms:created xsi:type="dcterms:W3CDTF">2021-06-25T08:45:10Z</dcterms:created>
  <dcterms:modified xsi:type="dcterms:W3CDTF">2024-10-25T11:20:38Z</dcterms:modified>
</cp:coreProperties>
</file>